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90" r:id="rId2"/>
    <p:sldId id="390" r:id="rId3"/>
    <p:sldId id="380" r:id="rId4"/>
    <p:sldId id="270" r:id="rId5"/>
    <p:sldId id="393" r:id="rId6"/>
    <p:sldId id="392" r:id="rId7"/>
    <p:sldId id="396" r:id="rId8"/>
    <p:sldId id="395" r:id="rId9"/>
    <p:sldId id="398" r:id="rId10"/>
    <p:sldId id="399" r:id="rId11"/>
    <p:sldId id="391" r:id="rId12"/>
    <p:sldId id="401" r:id="rId13"/>
    <p:sldId id="40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7" autoAdjust="0"/>
    <p:restoredTop sz="94667"/>
  </p:normalViewPr>
  <p:slideViewPr>
    <p:cSldViewPr snapToGrid="0" snapToObjects="1">
      <p:cViewPr>
        <p:scale>
          <a:sx n="86" d="100"/>
          <a:sy n="86" d="100"/>
        </p:scale>
        <p:origin x="856" y="7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90A8-F99C-DD4B-A232-290D957DE434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259F-A26A-DE4F-AEC0-2C7CF7FD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4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3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16996F-3EBC-5C40-AD74-642E02C34521}" type="slidenum">
              <a:rPr lang="de-AT"/>
              <a:pPr/>
              <a:t>4</a:t>
            </a:fld>
            <a:endParaRPr lang="de-AT"/>
          </a:p>
        </p:txBody>
      </p:sp>
      <p:sp>
        <p:nvSpPr>
          <p:cNvPr id="122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2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7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7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3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4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3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486D8-6185-2F46-9500-684DCD15833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2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21596" y="3201770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 </a:t>
            </a:r>
            <a:r>
              <a:rPr lang="en-US" sz="2000" dirty="0"/>
              <a:t>, Oxford UK</a:t>
            </a:r>
            <a:r>
              <a:rPr lang="en-US" sz="2000" i="1" dirty="0"/>
              <a:t>, 2023-05-19</a:t>
            </a:r>
          </a:p>
        </p:txBody>
      </p:sp>
      <p:sp>
        <p:nvSpPr>
          <p:cNvPr id="7" name="Rectangle 6"/>
          <p:cNvSpPr/>
          <p:nvPr/>
        </p:nvSpPr>
        <p:spPr>
          <a:xfrm>
            <a:off x="796013" y="175683"/>
            <a:ext cx="77078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Ten years of hackathons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5960" y="760458"/>
            <a:ext cx="26003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Peter Murray-Rust</a:t>
            </a:r>
            <a:endParaRPr lang="en-US" sz="2400" baseline="30000" dirty="0"/>
          </a:p>
          <a:p>
            <a:r>
              <a:rPr lang="en-US" sz="1400" i="1" dirty="0"/>
              <a:t>Yusuf </a:t>
            </a:r>
            <a:r>
              <a:rPr lang="en-US" sz="1400" i="1" dirty="0" err="1"/>
              <a:t>Hamied</a:t>
            </a:r>
            <a:r>
              <a:rPr lang="en-US" sz="1400" i="1" dirty="0"/>
              <a:t> Dept of Chemistry, </a:t>
            </a:r>
          </a:p>
          <a:p>
            <a:r>
              <a:rPr lang="en-US" sz="1400" i="1" dirty="0"/>
              <a:t>University of Cambridge</a:t>
            </a:r>
          </a:p>
          <a:p>
            <a:r>
              <a:rPr lang="en-US" sz="1400" i="1" dirty="0"/>
              <a:t>pm286@cam.ac.uk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65366" y="6148101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33" y="5732067"/>
            <a:ext cx="1584325" cy="12049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48D6B-4906-F347-9497-E45BAE77C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4204" y="1868454"/>
            <a:ext cx="5217554" cy="388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77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5980A-8565-6A4A-B241-9232F22A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91" y="0"/>
            <a:ext cx="375478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23364-5A5A-3141-9901-55708CA99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6" t="16789" r="42771" b="938"/>
          <a:stretch/>
        </p:blipFill>
        <p:spPr>
          <a:xfrm>
            <a:off x="259306" y="1651379"/>
            <a:ext cx="4973785" cy="3152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D634C-9FC5-6B47-9662-A5F7B36D3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2" b="63326"/>
          <a:stretch/>
        </p:blipFill>
        <p:spPr>
          <a:xfrm>
            <a:off x="1187355" y="-1"/>
            <a:ext cx="3236794" cy="1405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A04CB3-5730-EB4F-A0AC-B1E75B8BA5F9}"/>
              </a:ext>
            </a:extLst>
          </p:cNvPr>
          <p:cNvSpPr txBox="1"/>
          <p:nvPr/>
        </p:nvSpPr>
        <p:spPr>
          <a:xfrm rot="19870735">
            <a:off x="3608287" y="3546999"/>
            <a:ext cx="244066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We won!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648561-BC99-2447-A21A-2945862E53EA}"/>
              </a:ext>
            </a:extLst>
          </p:cNvPr>
          <p:cNvSpPr txBox="1"/>
          <p:nvPr/>
        </p:nvSpPr>
        <p:spPr>
          <a:xfrm>
            <a:off x="758877" y="1278959"/>
            <a:ext cx="40937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UN + University of Geneva </a:t>
            </a:r>
          </a:p>
        </p:txBody>
      </p:sp>
    </p:spTree>
    <p:extLst>
      <p:ext uri="{BB962C8B-B14F-4D97-AF65-F5344CB8AC3E}">
        <p14:creationId xmlns:p14="http://schemas.microsoft.com/office/powerpoint/2010/main" val="275449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F7A68-1647-814D-A236-742687BD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5" y="892800"/>
            <a:ext cx="6711493" cy="5037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EA932D-E1A8-3448-9313-E47BD9765F90}"/>
              </a:ext>
            </a:extLst>
          </p:cNvPr>
          <p:cNvSpPr txBox="1"/>
          <p:nvPr/>
        </p:nvSpPr>
        <p:spPr>
          <a:xfrm>
            <a:off x="2743200" y="6100549"/>
            <a:ext cx="406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Tilburg 2023 PMR, Egon, Lars </a:t>
            </a:r>
            <a:r>
              <a:rPr lang="en-US" dirty="0" err="1"/>
              <a:t>Willighagen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63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52B614-5638-EA43-807F-83F91142A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368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9D556-DE5E-FD49-9CC0-A903F6BF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60" y="5332304"/>
            <a:ext cx="4211240" cy="1590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1C7C4A-8458-5E4E-806C-21AD412E2C01}"/>
              </a:ext>
            </a:extLst>
          </p:cNvPr>
          <p:cNvSpPr txBox="1"/>
          <p:nvPr/>
        </p:nvSpPr>
        <p:spPr>
          <a:xfrm>
            <a:off x="3259017" y="2103333"/>
            <a:ext cx="348698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10,000-20,00 pages! 50 Chapters</a:t>
            </a:r>
          </a:p>
          <a:p>
            <a:r>
              <a:rPr lang="en-US" dirty="0"/>
              <a:t>700 facts in AR6/SYR/</a:t>
            </a:r>
            <a:r>
              <a:rPr lang="en-US" dirty="0" err="1"/>
              <a:t>LongerReport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01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CC230-D361-4C42-A396-F905667E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9" y="331855"/>
            <a:ext cx="4049038" cy="3011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B49A7-31F4-2D46-AC64-2D563332F5B3}"/>
              </a:ext>
            </a:extLst>
          </p:cNvPr>
          <p:cNvSpPr txBox="1"/>
          <p:nvPr/>
        </p:nvSpPr>
        <p:spPr>
          <a:xfrm>
            <a:off x="1020115" y="3232571"/>
            <a:ext cx="75608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Run by a team of 5 young people: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Ananya Singha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Shweata</a:t>
            </a:r>
            <a:r>
              <a:rPr lang="en-US" sz="2400" dirty="0"/>
              <a:t> N Hegde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Gayathri </a:t>
            </a:r>
            <a:r>
              <a:rPr lang="en-US" sz="2400" dirty="0" err="1"/>
              <a:t>jonnalagadda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Sunag</a:t>
            </a:r>
            <a:r>
              <a:rPr lang="en-US" sz="2400" dirty="0"/>
              <a:t> </a:t>
            </a:r>
            <a:r>
              <a:rPr lang="en-US" sz="2400" dirty="0" err="1"/>
              <a:t>Parasu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Karthikeyan 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model for knowledge creation in multiple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Helping the world make decisions for the future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8" name="Picture 4" descr="https://mail.google.com/mail/u/0/images/cleardot.gif">
            <a:extLst>
              <a:ext uri="{FF2B5EF4-FFF2-40B4-BE49-F238E27FC236}">
                <a16:creationId xmlns:a16="http://schemas.microsoft.com/office/drawing/2014/main" id="{ED2F4596-F878-4347-B895-ACE8DDF7E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1444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534260-F0DD-D54B-B47C-CA3809FDC15E}"/>
              </a:ext>
            </a:extLst>
          </p:cNvPr>
          <p:cNvSpPr txBox="1"/>
          <p:nvPr/>
        </p:nvSpPr>
        <p:spPr>
          <a:xfrm>
            <a:off x="2302551" y="6488668"/>
            <a:ext cx="32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NIPGR for sponsorship</a:t>
            </a:r>
          </a:p>
        </p:txBody>
      </p:sp>
    </p:spTree>
    <p:extLst>
      <p:ext uri="{BB962C8B-B14F-4D97-AF65-F5344CB8AC3E}">
        <p14:creationId xmlns:p14="http://schemas.microsoft.com/office/powerpoint/2010/main" val="298453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21596" y="3201770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 </a:t>
            </a:r>
            <a:r>
              <a:rPr lang="en-US" sz="2000" dirty="0"/>
              <a:t>, Oxford UK</a:t>
            </a:r>
            <a:r>
              <a:rPr lang="en-US" sz="2000" i="1" dirty="0"/>
              <a:t>, 2023-05-19</a:t>
            </a:r>
          </a:p>
        </p:txBody>
      </p:sp>
      <p:sp>
        <p:nvSpPr>
          <p:cNvPr id="7" name="Rectangle 6"/>
          <p:cNvSpPr/>
          <p:nvPr/>
        </p:nvSpPr>
        <p:spPr>
          <a:xfrm>
            <a:off x="796013" y="175683"/>
            <a:ext cx="77078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Ten years of hackathons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5960" y="760458"/>
            <a:ext cx="26003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Peter Murray-Rust</a:t>
            </a:r>
            <a:endParaRPr lang="en-US" sz="2400" baseline="30000" dirty="0"/>
          </a:p>
          <a:p>
            <a:r>
              <a:rPr lang="en-US" sz="1400" i="1" dirty="0"/>
              <a:t>Yusuf </a:t>
            </a:r>
            <a:r>
              <a:rPr lang="en-US" sz="1400" i="1" dirty="0" err="1"/>
              <a:t>Hamied</a:t>
            </a:r>
            <a:r>
              <a:rPr lang="en-US" sz="1400" i="1" dirty="0"/>
              <a:t> Dept of Chemistry, </a:t>
            </a:r>
          </a:p>
          <a:p>
            <a:r>
              <a:rPr lang="en-US" sz="1400" i="1" dirty="0"/>
              <a:t>University of Cambridge</a:t>
            </a:r>
          </a:p>
          <a:p>
            <a:r>
              <a:rPr lang="en-US" sz="1400" i="1" dirty="0"/>
              <a:t>pm286@cam.ac.uk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65366" y="6148101"/>
            <a:ext cx="2386046" cy="62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433" y="5732067"/>
            <a:ext cx="1584325" cy="12049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48D6B-4906-F347-9497-E45BAE77C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346" y="1851029"/>
            <a:ext cx="5217554" cy="38810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C1EAA0-E6EE-6443-97A7-2F20B31D4CE7}"/>
              </a:ext>
            </a:extLst>
          </p:cNvPr>
          <p:cNvSpPr txBox="1"/>
          <p:nvPr/>
        </p:nvSpPr>
        <p:spPr>
          <a:xfrm>
            <a:off x="796013" y="1832165"/>
            <a:ext cx="7592720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Experiments by a community </a:t>
            </a:r>
          </a:p>
          <a:p>
            <a:pPr algn="ctr"/>
            <a:r>
              <a:rPr lang="en-US" sz="4800" dirty="0"/>
              <a:t>of committed lively minds</a:t>
            </a:r>
          </a:p>
        </p:txBody>
      </p:sp>
    </p:spTree>
    <p:extLst>
      <p:ext uri="{BB962C8B-B14F-4D97-AF65-F5344CB8AC3E}">
        <p14:creationId xmlns:p14="http://schemas.microsoft.com/office/powerpoint/2010/main" val="1843164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556" y="436869"/>
            <a:ext cx="3784600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72" y="148147"/>
            <a:ext cx="4807077" cy="3605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6" y="4068382"/>
            <a:ext cx="4948682" cy="2644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995" y="2761219"/>
            <a:ext cx="2686687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877" y="4259998"/>
            <a:ext cx="1369794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Oxford 2013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8906" y="1118177"/>
            <a:ext cx="1269631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Berlin 2014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3234" y="2213837"/>
            <a:ext cx="1204611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Delhi 2014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96367" y="6324447"/>
            <a:ext cx="3112749" cy="373659"/>
          </a:xfrm>
          <a:prstGeom prst="rect">
            <a:avLst/>
          </a:prstGeom>
          <a:solidFill>
            <a:srgbClr val="FFFFFF"/>
          </a:solidFill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/>
              <a:t>Jenny Molloy with mascot AMI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7556" y="2029171"/>
            <a:ext cx="23903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Gita </a:t>
            </a:r>
            <a:r>
              <a:rPr lang="en-US" dirty="0" err="1"/>
              <a:t>Yadav</a:t>
            </a:r>
            <a:r>
              <a:rPr lang="en-US" dirty="0"/>
              <a:t> + colleagues</a:t>
            </a:r>
          </a:p>
        </p:txBody>
      </p:sp>
    </p:spTree>
    <p:extLst>
      <p:ext uri="{BB962C8B-B14F-4D97-AF65-F5344CB8AC3E}">
        <p14:creationId xmlns:p14="http://schemas.microsoft.com/office/powerpoint/2010/main" val="39294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/>
              <a:t>Lars Willighagen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340761"/>
            <a:ext cx="8228160" cy="3977698"/>
          </a:xfrm>
          <a:ln/>
        </p:spPr>
        <p:txBody>
          <a:bodyPr tIns="12801"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2400" dirty="0">
                <a:solidFill>
                  <a:srgbClr val="FF0000"/>
                </a:solidFill>
              </a:rPr>
              <a:t>15 </a:t>
            </a:r>
            <a:r>
              <a:rPr lang="de-AT" sz="2400" dirty="0" err="1">
                <a:solidFill>
                  <a:srgbClr val="FF0000"/>
                </a:solidFill>
              </a:rPr>
              <a:t>years</a:t>
            </a:r>
            <a:r>
              <a:rPr lang="de-AT" sz="2400" dirty="0">
                <a:solidFill>
                  <a:srgbClr val="FF0000"/>
                </a:solidFill>
              </a:rPr>
              <a:t> </a:t>
            </a:r>
            <a:r>
              <a:rPr lang="de-AT" sz="2400" dirty="0" err="1">
                <a:solidFill>
                  <a:srgbClr val="FF0000"/>
                </a:solidFill>
              </a:rPr>
              <a:t>old</a:t>
            </a:r>
            <a:r>
              <a:rPr lang="de-AT" sz="2400" dirty="0">
                <a:solidFill>
                  <a:srgbClr val="FF0000"/>
                </a:solidFill>
              </a:rPr>
              <a:t> NL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1500" dirty="0" err="1"/>
              <a:t>Wants</a:t>
            </a:r>
            <a:r>
              <a:rPr lang="de-AT" sz="1500" dirty="0"/>
              <a:t>: </a:t>
            </a:r>
            <a:r>
              <a:rPr lang="de-AT" sz="1500" dirty="0" err="1"/>
              <a:t>extract</a:t>
            </a:r>
            <a:r>
              <a:rPr lang="de-AT" sz="1500" dirty="0"/>
              <a:t> </a:t>
            </a:r>
            <a:r>
              <a:rPr lang="de-AT" sz="1500" dirty="0" err="1"/>
              <a:t>data</a:t>
            </a:r>
            <a:r>
              <a:rPr lang="de-AT" sz="1500" dirty="0"/>
              <a:t> </a:t>
            </a:r>
            <a:r>
              <a:rPr lang="de-AT" sz="1500" dirty="0" err="1"/>
              <a:t>about</a:t>
            </a:r>
            <a:r>
              <a:rPr lang="de-AT" sz="1500" dirty="0"/>
              <a:t> </a:t>
            </a:r>
            <a:r>
              <a:rPr lang="de-AT" sz="1500" b="1" dirty="0" err="1"/>
              <a:t>conifers</a:t>
            </a:r>
            <a:r>
              <a:rPr lang="de-AT" sz="1500" b="1" dirty="0"/>
              <a:t> (</a:t>
            </a:r>
            <a:r>
              <a:rPr lang="de-AT" sz="1500" b="1" dirty="0" err="1"/>
              <a:t>relations</a:t>
            </a:r>
            <a:r>
              <a:rPr lang="de-AT" sz="1500" b="1" dirty="0"/>
              <a:t> </a:t>
            </a:r>
            <a:r>
              <a:rPr lang="de-AT" sz="1500" b="1" dirty="0" err="1"/>
              <a:t>to</a:t>
            </a:r>
            <a:r>
              <a:rPr lang="de-AT" sz="1500" b="1" dirty="0"/>
              <a:t> </a:t>
            </a:r>
            <a:r>
              <a:rPr lang="de-AT" sz="1500" b="1" dirty="0" err="1"/>
              <a:t>chemicals</a:t>
            </a:r>
            <a:r>
              <a:rPr lang="de-AT" sz="1500" b="1" dirty="0"/>
              <a:t>, </a:t>
            </a:r>
            <a:r>
              <a:rPr lang="de-AT" sz="1500" b="1" dirty="0" err="1"/>
              <a:t>height</a:t>
            </a:r>
            <a:r>
              <a:rPr lang="de-AT" sz="1500" b="1" dirty="0"/>
              <a:t> </a:t>
            </a:r>
            <a:r>
              <a:rPr lang="de-AT" sz="1500" dirty="0"/>
              <a:t>etc.)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1500" dirty="0"/>
              <a:t>„ I </a:t>
            </a:r>
            <a:r>
              <a:rPr lang="de-AT" sz="1500" dirty="0" err="1"/>
              <a:t>applied</a:t>
            </a:r>
            <a:r>
              <a:rPr lang="de-AT" sz="1500" dirty="0"/>
              <a:t> </a:t>
            </a:r>
            <a:r>
              <a:rPr lang="de-AT" sz="1500" dirty="0" err="1"/>
              <a:t>to</a:t>
            </a:r>
            <a:r>
              <a:rPr lang="de-AT" sz="1500" dirty="0"/>
              <a:t> </a:t>
            </a:r>
            <a:r>
              <a:rPr lang="de-AT" sz="1500" dirty="0" err="1"/>
              <a:t>this</a:t>
            </a:r>
            <a:r>
              <a:rPr lang="de-AT" sz="1500" dirty="0"/>
              <a:t> </a:t>
            </a:r>
            <a:r>
              <a:rPr lang="de-AT" sz="1500" dirty="0" err="1"/>
              <a:t>fellowship</a:t>
            </a:r>
            <a:r>
              <a:rPr lang="de-AT" sz="1500" dirty="0"/>
              <a:t> </a:t>
            </a:r>
            <a:r>
              <a:rPr lang="de-AT" sz="1500" dirty="0" err="1"/>
              <a:t>to</a:t>
            </a:r>
            <a:r>
              <a:rPr lang="de-AT" sz="1500" dirty="0"/>
              <a:t> </a:t>
            </a:r>
            <a:r>
              <a:rPr lang="de-AT" sz="1500" dirty="0" err="1"/>
              <a:t>learn</a:t>
            </a:r>
            <a:r>
              <a:rPr lang="de-AT" sz="1500" dirty="0"/>
              <a:t> </a:t>
            </a:r>
            <a:r>
              <a:rPr lang="de-AT" sz="1500" dirty="0" err="1"/>
              <a:t>new</a:t>
            </a:r>
            <a:r>
              <a:rPr lang="de-AT" sz="1500" dirty="0"/>
              <a:t> </a:t>
            </a:r>
            <a:r>
              <a:rPr lang="de-AT" sz="1500" dirty="0" err="1"/>
              <a:t>things</a:t>
            </a:r>
            <a:r>
              <a:rPr lang="de-AT" sz="1500" dirty="0"/>
              <a:t> </a:t>
            </a:r>
            <a:r>
              <a:rPr lang="de-AT" sz="1500" dirty="0" err="1"/>
              <a:t>and</a:t>
            </a:r>
            <a:r>
              <a:rPr lang="de-AT" sz="1500" dirty="0"/>
              <a:t> </a:t>
            </a:r>
            <a:r>
              <a:rPr lang="de-AT" sz="1500" dirty="0" err="1"/>
              <a:t>combine</a:t>
            </a:r>
            <a:r>
              <a:rPr lang="de-AT" sz="1500" dirty="0"/>
              <a:t> </a:t>
            </a:r>
            <a:r>
              <a:rPr lang="de-AT" sz="1500" dirty="0" err="1"/>
              <a:t>the</a:t>
            </a:r>
            <a:r>
              <a:rPr lang="de-AT" sz="1500" dirty="0"/>
              <a:t> ContentMine </a:t>
            </a:r>
            <a:r>
              <a:rPr lang="de-AT" sz="1500" dirty="0" err="1"/>
              <a:t>with</a:t>
            </a:r>
            <a:r>
              <a:rPr lang="de-AT" sz="1500" dirty="0"/>
              <a:t> </a:t>
            </a:r>
            <a:r>
              <a:rPr lang="de-AT" sz="1500" dirty="0" err="1"/>
              <a:t>two</a:t>
            </a:r>
            <a:r>
              <a:rPr lang="de-AT" sz="1500" dirty="0"/>
              <a:t> </a:t>
            </a:r>
            <a:r>
              <a:rPr lang="de-AT" sz="1500" dirty="0" err="1"/>
              <a:t>previous</a:t>
            </a:r>
            <a:r>
              <a:rPr lang="de-AT" sz="1500" dirty="0"/>
              <a:t> </a:t>
            </a:r>
            <a:r>
              <a:rPr lang="de-AT" sz="1500" dirty="0" err="1"/>
              <a:t>projects</a:t>
            </a:r>
            <a:r>
              <a:rPr lang="de-AT" sz="1500" dirty="0"/>
              <a:t> I </a:t>
            </a:r>
            <a:r>
              <a:rPr lang="de-AT" sz="1500" dirty="0" err="1"/>
              <a:t>never</a:t>
            </a:r>
            <a:r>
              <a:rPr lang="de-AT" sz="1500" dirty="0"/>
              <a:t> </a:t>
            </a:r>
            <a:r>
              <a:rPr lang="de-AT" sz="1500" dirty="0" err="1"/>
              <a:t>got</a:t>
            </a:r>
            <a:r>
              <a:rPr lang="de-AT" sz="1500" dirty="0"/>
              <a:t> </a:t>
            </a:r>
            <a:r>
              <a:rPr lang="de-AT" sz="1500" dirty="0" err="1"/>
              <a:t>to</a:t>
            </a:r>
            <a:r>
              <a:rPr lang="de-AT" sz="1500" dirty="0"/>
              <a:t> finish, </a:t>
            </a:r>
            <a:r>
              <a:rPr lang="de-AT" sz="1500" dirty="0" err="1"/>
              <a:t>and</a:t>
            </a:r>
            <a:r>
              <a:rPr lang="de-AT" sz="1500" dirty="0"/>
              <a:t> I </a:t>
            </a:r>
            <a:r>
              <a:rPr lang="de-AT" sz="1500" dirty="0" err="1"/>
              <a:t>got</a:t>
            </a:r>
            <a:r>
              <a:rPr lang="de-AT" sz="1500" dirty="0"/>
              <a:t> </a:t>
            </a:r>
            <a:r>
              <a:rPr lang="de-AT" sz="1500" dirty="0" err="1"/>
              <a:t>really</a:t>
            </a:r>
            <a:r>
              <a:rPr lang="de-AT" sz="1500" dirty="0"/>
              <a:t> </a:t>
            </a:r>
            <a:r>
              <a:rPr lang="de-AT" sz="1500" dirty="0" err="1"/>
              <a:t>excited</a:t>
            </a:r>
            <a:r>
              <a:rPr lang="de-AT" sz="1500" dirty="0"/>
              <a:t> </a:t>
            </a:r>
            <a:r>
              <a:rPr lang="de-AT" sz="1500" dirty="0" err="1"/>
              <a:t>by</a:t>
            </a:r>
            <a:r>
              <a:rPr lang="de-AT" sz="1500" dirty="0"/>
              <a:t> </a:t>
            </a:r>
            <a:r>
              <a:rPr lang="de-AT" sz="1500" dirty="0" err="1"/>
              <a:t>the</a:t>
            </a:r>
            <a:r>
              <a:rPr lang="de-AT" sz="1500" dirty="0"/>
              <a:t> </a:t>
            </a:r>
            <a:r>
              <a:rPr lang="de-AT" sz="1500" dirty="0" err="1"/>
              <a:t>idea</a:t>
            </a:r>
            <a:r>
              <a:rPr lang="de-AT" sz="1500" dirty="0"/>
              <a:t> </a:t>
            </a:r>
            <a:r>
              <a:rPr lang="de-AT" sz="1500" dirty="0" err="1"/>
              <a:t>and</a:t>
            </a:r>
            <a:r>
              <a:rPr lang="de-AT" sz="1500" dirty="0"/>
              <a:t> </a:t>
            </a:r>
            <a:r>
              <a:rPr lang="de-AT" sz="1500" dirty="0" err="1"/>
              <a:t>the</a:t>
            </a:r>
            <a:r>
              <a:rPr lang="de-AT" sz="1500" dirty="0"/>
              <a:t> ContentMine at large.“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00" y="2654199"/>
            <a:ext cx="4030560" cy="403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41" y="3982019"/>
            <a:ext cx="4194720" cy="2875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2" descr="Screen Shot 2016-12-12 at 15.19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77" y="0"/>
            <a:ext cx="2240616" cy="2047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DA35DD-C720-174B-926B-D8E6450751C5}"/>
              </a:ext>
            </a:extLst>
          </p:cNvPr>
          <p:cNvSpPr txBox="1"/>
          <p:nvPr/>
        </p:nvSpPr>
        <p:spPr>
          <a:xfrm>
            <a:off x="1310185" y="2867945"/>
            <a:ext cx="403533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2015 ContentMine Fellowships</a:t>
            </a:r>
          </a:p>
        </p:txBody>
      </p:sp>
    </p:spTree>
    <p:extLst>
      <p:ext uri="{BB962C8B-B14F-4D97-AF65-F5344CB8AC3E}">
        <p14:creationId xmlns:p14="http://schemas.microsoft.com/office/powerpoint/2010/main" val="1838479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67A77-849B-0E4E-9CDD-4E016DDAA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77" y="354842"/>
            <a:ext cx="9169547" cy="5158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CD623-F1AB-9049-AF46-329A6FE8B7EB}"/>
              </a:ext>
            </a:extLst>
          </p:cNvPr>
          <p:cNvSpPr txBox="1"/>
          <p:nvPr/>
        </p:nvSpPr>
        <p:spPr>
          <a:xfrm>
            <a:off x="1787858" y="5663821"/>
            <a:ext cx="6359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Cambridge University Botanic Gardens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9D2F5-BBF9-0349-B7F5-595137C48878}"/>
              </a:ext>
            </a:extLst>
          </p:cNvPr>
          <p:cNvSpPr txBox="1"/>
          <p:nvPr/>
        </p:nvSpPr>
        <p:spPr>
          <a:xfrm>
            <a:off x="1274189" y="4572000"/>
            <a:ext cx="658821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/>
              <a:t>Dr</a:t>
            </a:r>
            <a:r>
              <a:rPr lang="en-US" sz="2800" dirty="0"/>
              <a:t> Gitanjali Yadav, Cambridge-India Lecturer</a:t>
            </a:r>
          </a:p>
        </p:txBody>
      </p:sp>
    </p:spTree>
    <p:extLst>
      <p:ext uri="{BB962C8B-B14F-4D97-AF65-F5344CB8AC3E}">
        <p14:creationId xmlns:p14="http://schemas.microsoft.com/office/powerpoint/2010/main" val="411889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299AA-0A77-C24E-931F-F8C88E799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760"/>
            <a:ext cx="9144000" cy="51444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D7F36D-F994-AA48-89B8-8290E43116EA}"/>
              </a:ext>
            </a:extLst>
          </p:cNvPr>
          <p:cNvSpPr txBox="1"/>
          <p:nvPr/>
        </p:nvSpPr>
        <p:spPr>
          <a:xfrm>
            <a:off x="3487312" y="6237026"/>
            <a:ext cx="2985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Tigr2ess, NIPGR , 2019</a:t>
            </a:r>
          </a:p>
        </p:txBody>
      </p:sp>
    </p:spTree>
    <p:extLst>
      <p:ext uri="{BB962C8B-B14F-4D97-AF65-F5344CB8AC3E}">
        <p14:creationId xmlns:p14="http://schemas.microsoft.com/office/powerpoint/2010/main" val="232013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A65C6-6A80-DB4B-8821-01289DCDE6BB}"/>
              </a:ext>
            </a:extLst>
          </p:cNvPr>
          <p:cNvSpPr txBox="1"/>
          <p:nvPr/>
        </p:nvSpPr>
        <p:spPr>
          <a:xfrm>
            <a:off x="1092820" y="312234"/>
            <a:ext cx="15388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6CFC6-36CD-5D42-AE3E-76500756212B}"/>
              </a:ext>
            </a:extLst>
          </p:cNvPr>
          <p:cNvSpPr txBox="1"/>
          <p:nvPr/>
        </p:nvSpPr>
        <p:spPr>
          <a:xfrm>
            <a:off x="3122341" y="0"/>
            <a:ext cx="2464419" cy="8354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8843E4-E11B-E74C-80C7-E0D2EE2F7D67}"/>
              </a:ext>
            </a:extLst>
          </p:cNvPr>
          <p:cNvSpPr txBox="1"/>
          <p:nvPr/>
        </p:nvSpPr>
        <p:spPr>
          <a:xfrm>
            <a:off x="167269" y="4378712"/>
            <a:ext cx="5519853" cy="9425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950C33-5952-7646-B4CD-C769E949C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4" t="34176" r="-116" b="12784"/>
          <a:stretch/>
        </p:blipFill>
        <p:spPr>
          <a:xfrm>
            <a:off x="167269" y="4446734"/>
            <a:ext cx="8928137" cy="1749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93CAFE-6C22-AA45-A137-A3C77F79B4A7}"/>
              </a:ext>
            </a:extLst>
          </p:cNvPr>
          <p:cNvSpPr txBox="1"/>
          <p:nvPr/>
        </p:nvSpPr>
        <p:spPr>
          <a:xfrm>
            <a:off x="6824546" y="2854712"/>
            <a:ext cx="18473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2E406-DE06-0541-A59C-510411DC8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2" b="22673"/>
          <a:stretch/>
        </p:blipFill>
        <p:spPr>
          <a:xfrm>
            <a:off x="0" y="0"/>
            <a:ext cx="585439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67DCAB-DEF7-1148-9C0A-65CE52800C52}"/>
              </a:ext>
            </a:extLst>
          </p:cNvPr>
          <p:cNvSpPr txBox="1"/>
          <p:nvPr/>
        </p:nvSpPr>
        <p:spPr>
          <a:xfrm>
            <a:off x="1214152" y="343011"/>
            <a:ext cx="56103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2020 </a:t>
            </a:r>
            <a:r>
              <a:rPr lang="en-US" sz="2400" dirty="0" err="1"/>
              <a:t>Babraham</a:t>
            </a:r>
            <a:r>
              <a:rPr lang="en-US" sz="2400" dirty="0"/>
              <a:t> Institute Cambridge</a:t>
            </a:r>
          </a:p>
        </p:txBody>
      </p:sp>
    </p:spTree>
    <p:extLst>
      <p:ext uri="{BB962C8B-B14F-4D97-AF65-F5344CB8AC3E}">
        <p14:creationId xmlns:p14="http://schemas.microsoft.com/office/powerpoint/2010/main" val="335737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E0BAF-DB29-174B-BA45-03DB53B0E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7" y="382137"/>
            <a:ext cx="9019653" cy="5073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AA8C69-656F-DF49-9A2F-13889B825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03" y="4454052"/>
            <a:ext cx="4026090" cy="1680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3EFC66-127A-5A43-B0A1-7C44B40585C7}"/>
              </a:ext>
            </a:extLst>
          </p:cNvPr>
          <p:cNvSpPr txBox="1"/>
          <p:nvPr/>
        </p:nvSpPr>
        <p:spPr>
          <a:xfrm>
            <a:off x="-74905" y="6291618"/>
            <a:ext cx="9418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Ayush</a:t>
            </a:r>
            <a:r>
              <a:rPr lang="en-US" sz="2400" dirty="0">
                <a:solidFill>
                  <a:srgbClr val="FF0000"/>
                </a:solidFill>
              </a:rPr>
              <a:t> was on a different team, but then joined </a:t>
            </a:r>
            <a:r>
              <a:rPr lang="en-US" sz="2400" dirty="0" err="1">
                <a:solidFill>
                  <a:srgbClr val="FF0000"/>
                </a:solidFill>
              </a:rPr>
              <a:t>openVirus</a:t>
            </a:r>
            <a:r>
              <a:rPr lang="en-US" sz="2400" dirty="0">
                <a:solidFill>
                  <a:srgbClr val="FF0000"/>
                </a:solidFill>
              </a:rPr>
              <a:t> after the event!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316DE-9CC2-D64D-9FB7-23D112C9DD0E}"/>
              </a:ext>
            </a:extLst>
          </p:cNvPr>
          <p:cNvSpPr txBox="1"/>
          <p:nvPr/>
        </p:nvSpPr>
        <p:spPr>
          <a:xfrm>
            <a:off x="4995081" y="5843811"/>
            <a:ext cx="25521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F5F3-6F47-F74A-BA81-802DC08C734D}"/>
              </a:ext>
            </a:extLst>
          </p:cNvPr>
          <p:cNvSpPr txBox="1"/>
          <p:nvPr/>
        </p:nvSpPr>
        <p:spPr>
          <a:xfrm>
            <a:off x="5186150" y="4713322"/>
            <a:ext cx="25521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5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52EA89-7ACA-414B-8BCD-B887CC520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72" y="1734256"/>
            <a:ext cx="6837528" cy="5128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786786-1094-2A40-A8ED-B32D5D0A6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6"/>
            <a:ext cx="9144000" cy="6855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B0BA27-A966-6048-A29B-CBC1B00EE131}"/>
              </a:ext>
            </a:extLst>
          </p:cNvPr>
          <p:cNvSpPr txBox="1"/>
          <p:nvPr/>
        </p:nvSpPr>
        <p:spPr>
          <a:xfrm>
            <a:off x="2689684" y="7165074"/>
            <a:ext cx="438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Cambridge, River Cam , 2021</a:t>
            </a:r>
          </a:p>
        </p:txBody>
      </p:sp>
    </p:spTree>
    <p:extLst>
      <p:ext uri="{BB962C8B-B14F-4D97-AF65-F5344CB8AC3E}">
        <p14:creationId xmlns:p14="http://schemas.microsoft.com/office/powerpoint/2010/main" val="126589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6274</TotalTime>
  <Words>257</Words>
  <Application>Microsoft Macintosh PowerPoint</Application>
  <PresentationFormat>On-screen Show (4:3)</PresentationFormat>
  <Paragraphs>51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Lars Willighagen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230</cp:revision>
  <dcterms:created xsi:type="dcterms:W3CDTF">2016-12-10T10:57:49Z</dcterms:created>
  <dcterms:modified xsi:type="dcterms:W3CDTF">2023-05-18T21:50:11Z</dcterms:modified>
</cp:coreProperties>
</file>